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84" r:id="rId5"/>
    <p:sldId id="259" r:id="rId6"/>
    <p:sldId id="272" r:id="rId7"/>
    <p:sldId id="273" r:id="rId8"/>
    <p:sldId id="277" r:id="rId9"/>
    <p:sldId id="278" r:id="rId10"/>
    <p:sldId id="279" r:id="rId11"/>
    <p:sldId id="280" r:id="rId12"/>
    <p:sldId id="282" r:id="rId13"/>
    <p:sldId id="260" r:id="rId14"/>
    <p:sldId id="261" r:id="rId15"/>
    <p:sldId id="262" r:id="rId16"/>
    <p:sldId id="263" r:id="rId17"/>
    <p:sldId id="264" r:id="rId18"/>
    <p:sldId id="286" r:id="rId19"/>
    <p:sldId id="266" r:id="rId20"/>
    <p:sldId id="285" r:id="rId21"/>
    <p:sldId id="267" r:id="rId22"/>
    <p:sldId id="265" r:id="rId23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>
        <p:scale>
          <a:sx n="85" d="100"/>
          <a:sy n="85" d="100"/>
        </p:scale>
        <p:origin x="149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7E635EE-116D-D74F-B5D5-F3E6317AC9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F61A60-FFE4-A847-979E-CDB8CD4ABE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9BCBD-9607-B74E-A78F-7FD1E821BC03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C14002-0912-4B4B-8257-4B9AE40C24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2E064C-57F4-7140-9622-099120D20B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F8A7E-0F7A-7C4C-ADAA-ED7683DD4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619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2075-8E93-3D43-B7C6-473739F43154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2C6A4-E492-574E-9F1A-F7BE270B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6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1F2DD-8612-3B4A-80F4-F7F77506A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E9D242-5F8F-5541-8FF7-22C773EFA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5D1DA0-0C44-2747-A982-CA5B3521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1E8-E48A-614C-8913-46167D66B267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27F793-37CB-844E-B224-C512CAB8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78C2C2-8242-364B-AF2A-19303E01A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2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1EF54-FEE4-904C-A971-6B993032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D726A8-999A-9A45-B46E-052DBE160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829D92-22FD-7A43-AB5C-E05759914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629C-CD40-3942-9EE3-2F74AB36B1A3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68293-12DC-654B-9D1A-0D64B8CF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A61B9-8D98-F648-AD1B-62A251ACB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4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FE96B1-B4AD-1A43-83C7-CADD1DF89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9D1933-6196-9242-BEAD-D2142CCD0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418ABC-416C-D744-84C1-C30FE77E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444E-7882-164E-81CE-84A9D2E269B9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F7A56C-8C4F-2A4B-BDE3-54EEEB15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D62F38-D805-3D4D-B378-C0A72BCEE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6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8E429-6F8A-5847-B01B-4668FC43B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3B5852-7DCD-DF48-B443-5E9CC344E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17EA88-BD69-8241-B209-37C29103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C437-0132-ED4B-A153-94E6F69AE7AE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836B67-E852-B045-8FA4-A7D44F43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7B9726-1172-7543-A57A-6EE57097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12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51071-80DD-844C-A3D2-30228E050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57D45E-AEFA-3A42-AA7C-118DAA5DF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273FEF-E910-7A49-AC95-E119BF174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91AB-CBE2-A648-B001-4AA3308F74AB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F0D553-D44C-FE4B-B512-91B76ECB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E19873-80A8-3646-AA0E-A19F9DFE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32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96485-4A26-7642-AF7E-57CC0B76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6684AB-88F4-2B4F-82BB-6872264AE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F8E45B-AE28-1743-8ECE-43D5A01C0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F396D8-F5A9-4744-8881-50588E38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2EE9-2662-7C41-A1F7-1CF5660FDEFB}" type="datetime1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DA40DF-EC98-0149-BA62-F752FA3D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07ED5-E555-7240-BEC7-EC0A3044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39612-6F51-B74D-9652-FD5C6CA9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C8FBA1-3083-314A-8D7B-A99852183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AF51C1-C1AC-5743-B54D-0FCBAD4EF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06227C-6BC5-0740-8A7E-BAD801706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E69B06-A69C-7E41-BDC8-21186E402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89346EC-3576-6B45-A837-761ACAAD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2E9B-FDA0-5648-848E-2EF17BD946E3}" type="datetime1">
              <a:rPr lang="ru-RU" smtClean="0"/>
              <a:t>25.01.2019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AC2F996-C435-3A44-BED1-AED716AF6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7BD11C-427D-064F-8972-C359AA81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53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CB770-FA82-6D47-B9DD-AE258C33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173151-F3FD-FF4B-B68D-4AB98DF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00D-2062-7644-9324-AED9651F4EC1}" type="datetime1">
              <a:rPr lang="ru-RU" smtClean="0"/>
              <a:t>25.01.2019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ACE398-E5C4-6642-80BA-388E3A32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2EF777-DC40-C349-8B70-292DE2CF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72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D6095F4-2C8A-F043-A5C1-3AE9EAFA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0A2E-7E5C-E945-8B73-3084526F90F8}" type="datetime1">
              <a:rPr lang="ru-RU" smtClean="0"/>
              <a:t>25.01.2019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1DCB61-3A35-FB4C-A278-C3C8D056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89B746-227C-D545-83B9-52BF24EE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7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2403B-7980-2448-8BFC-16084242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31C554-58AF-5F44-95AE-F8AEAF2BC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83497B-7E92-994C-81FF-A43B21653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80540A-2970-0845-8EC1-A022CC40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2469-270A-104D-BCD3-BFD94F0B5BD0}" type="datetime1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B43ECE-AC73-4845-8DFB-1281ED0AA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CC947D-E96A-DE4F-B6DD-7149114C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63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2E8CC-3A2F-4D41-9A8A-359646DED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A878D6-F3D8-9845-99A9-0BA17F394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77077B-DA08-414B-A2F1-6907B10BC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DF79A1-4444-D74E-91F8-4D09DB9D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F068-13ED-1B4B-9D93-E26D082F8215}" type="datetime1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C083A2-4056-3C45-997F-1F34E4DB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A768F6-0716-494F-BBDD-8C8A100D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8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0B3C8A-6B2E-214A-BF4C-EFB228DD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2D9DF2-D031-F947-9BD5-2021F4AF6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70DB16-EA57-7043-A69F-270A8F37E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C27C4-F75F-7A45-8F23-EB2673B873B0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AF0721-1C7B-C94E-A0FD-5DCB61A96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A7E904-49E9-CE46-AFB7-A7D7F25BA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BFDE9-9B2C-BC4C-A3A7-DDE2501AD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3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21E75B4-285B-1048-84E9-80493B163F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artisticBlur/>
                    </a14:imgEffect>
                  </a14:imgLayer>
                </a14:imgProps>
              </a:ext>
            </a:extLst>
          </a:blip>
          <a:srcRect b="28084"/>
          <a:stretch/>
        </p:blipFill>
        <p:spPr>
          <a:xfrm>
            <a:off x="0" y="0"/>
            <a:ext cx="12192000" cy="701441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D99FED-BCD9-B541-A691-0DC2B4B39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62" y="849041"/>
            <a:ext cx="10780295" cy="515991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Отчет о работе группы «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IV.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 Кадры» </a:t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на стратегической сессии «Национальный проект НАУКА: механизмы, инструменты, реализация» в ходе рабочего визита Министра науки и высшего образования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 его заместителей в Новосибирск, </a:t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24—25 января 2019 г.</a:t>
            </a:r>
          </a:p>
        </p:txBody>
      </p:sp>
    </p:spTree>
    <p:extLst>
      <p:ext uri="{BB962C8B-B14F-4D97-AF65-F5344CB8AC3E}">
        <p14:creationId xmlns:p14="http://schemas.microsoft.com/office/powerpoint/2010/main" val="4032392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C8854DF-18FD-B848-ABA9-81ED8B2DD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BDFB9DA-50A6-134F-B958-45FC53586561}"/>
              </a:ext>
            </a:extLst>
          </p:cNvPr>
          <p:cNvSpPr/>
          <p:nvPr/>
        </p:nvSpPr>
        <p:spPr>
          <a:xfrm>
            <a:off x="1010652" y="421083"/>
            <a:ext cx="10343148" cy="611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8. Карьерный лифт.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Наличие идеологического и финансового разрыва между научными и научно-административными должностями: все меньше научных сотрудников готовы идти в завлабы и руководители отделов. Нарушения регламентов назначения руководителей научно-образовательных организаций (затянутые сроки утверждения директоров и полномочий врио).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полезных курсов повышения квалификации для руководителей научных и образовательных организаций (директоров, ректоров, проректоров). Отсутствие адекватной задачам нацпроекта «НАУКА» практики и механизмов академической мобильности преподавателей, обмена специалистами, стажировок и ротаций.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06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DACB877-9AE3-6A44-87EB-C8530FAA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457BBCA-E1CE-5148-8050-BE0C34A857C7}"/>
              </a:ext>
            </a:extLst>
          </p:cNvPr>
          <p:cNvSpPr/>
          <p:nvPr/>
        </p:nvSpPr>
        <p:spPr>
          <a:xfrm>
            <a:off x="1010652" y="316673"/>
            <a:ext cx="10343148" cy="611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9. Прочее.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Несоответствие требований профессиональных стандартов, предъявляемых к заведующим кафедрами, современным реалиям (это препятствует нормальной работе базовых кафедр 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позволяет привлекать опытных практиков и отличных специалистов лишь в силу формального несоответствия требованиям).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Низкий вес отечественной системы индексирования (РИНЦ) и 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рейтингования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научных публикаций и РИДов в оценке эффективности научно-образовательных организаций и сотрудников. Отсутствие адресной поддержки государством ведущих отечественных научных изданий. </a:t>
            </a:r>
          </a:p>
        </p:txBody>
      </p:sp>
    </p:spTree>
    <p:extLst>
      <p:ext uri="{BB962C8B-B14F-4D97-AF65-F5344CB8AC3E}">
        <p14:creationId xmlns:p14="http://schemas.microsoft.com/office/powerpoint/2010/main" val="707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2DA1EE-A887-1642-A623-45833086B5DA}"/>
              </a:ext>
            </a:extLst>
          </p:cNvPr>
          <p:cNvSpPr txBox="1"/>
          <p:nvPr/>
        </p:nvSpPr>
        <p:spPr>
          <a:xfrm>
            <a:off x="2330116" y="2875002"/>
            <a:ext cx="7531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7901F3E-E1E1-D04F-A628-DEF4814A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83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F1BD34-5C94-A240-935F-E9A50AF28CC9}"/>
              </a:ext>
            </a:extLst>
          </p:cNvPr>
          <p:cNvSpPr/>
          <p:nvPr/>
        </p:nvSpPr>
        <p:spPr>
          <a:xfrm>
            <a:off x="806116" y="747336"/>
            <a:ext cx="10684042" cy="5626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1. 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Каким требованиям должен удовлетворять преподаватель и исследователь для достижения целей национального проекта?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Специалист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-лидер, нацеленный на непрерывное совершенствование своих компетенций и активно работающий в группе других исследователей. Высокая публикационная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активность в отечественных и зарубежных изданиях. Высокая активность в образовательной деятельности.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Сегодня преподаватель и исследователь — это интеллектуальная элита России; к счастью, пока оставшаяся на Родине!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следует из концепции нацпроекта «НАУКА», условия, создаваемые в России, должны привлечь иностранных талантливых студентов и ученых.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DBCA194-BF4A-9149-8C02-336C70F2D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06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185721B-FABC-544D-806D-BBA086EB71EE}"/>
              </a:ext>
            </a:extLst>
          </p:cNvPr>
          <p:cNvSpPr/>
          <p:nvPr/>
        </p:nvSpPr>
        <p:spPr>
          <a:xfrm>
            <a:off x="806116" y="395424"/>
            <a:ext cx="10287000" cy="5831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2. Как организовать их подготовку (переподготовку)? Какие траектории карьерного роста необходимо закладывать для максимально эффективного раскрытия потенциала специалиста?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Переподготовка и повышение квалификации путем прослушивания проблемно-ориентированных учебных курсов, научно-практических стажировок, ротации кадров и т. п. мероприятий. Нужны меры, стимулирующие желание самих специалистов повышать свой профессиональный уровень и конкурентоспособность на рынке труда (рейтинговая система курсов, повышение квалификации).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уравнять в правах и социальных гарантиях научно-административный (заместители по науке, ректоры, проректоры, заведующие лабораториями) и научный персонал (научные сотрудники). Поддержка уникальных успешных практик (ФМШ,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физтеховская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система, инжиниринговая магистратура и т. п.).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E32ED9-F6E0-084C-BB64-71E5165D7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52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479E43B-479F-854F-A600-A39293B6494E}"/>
              </a:ext>
            </a:extLst>
          </p:cNvPr>
          <p:cNvSpPr/>
          <p:nvPr/>
        </p:nvSpPr>
        <p:spPr>
          <a:xfrm>
            <a:off x="881067" y="396385"/>
            <a:ext cx="10684042" cy="595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3. Каким требованиям должен удовлетворять менеджмент образовательной и исследовательской организации в условиях реализации национальных проектов?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Менеджмент образовательных и научных организаций должен понимать обстановку на реальных рынках и ориентироваться в тенденциях.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научные и управленческие компетенции должны совмещаться в одном лице (руководитель = ученый); для привлечения высококвалифицированного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инновационно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ориентированного топ-менеджмента в состав дирекции необходимо выделять бюджет (отдельно от госзадания).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Менеджмент должен быть нацелен на снятие сегодняшних противоречий между ориентирами нацпроектов и сложившимися низкоэффективными практиками (арифметический подход, недооценка роли человеческого капитала).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70B871-D04F-C34F-BA5B-494CC790A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351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91A89B4-7061-5041-A133-51B0267831B3}"/>
              </a:ext>
            </a:extLst>
          </p:cNvPr>
          <p:cNvSpPr/>
          <p:nvPr/>
        </p:nvSpPr>
        <p:spPr>
          <a:xfrm>
            <a:off x="806116" y="759368"/>
            <a:ext cx="10684042" cy="5370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4. Где и как готовить кандидатов на должности руководителей научных и образовательных организаций?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Помимо непосредственно профессиональной области, претендентов на руководящие должности в образовательных и научных организациях нужно ориентировать на приобретение административно-хозяйственных компетенций и развитие правовой грамотности. Большую роль играет понимание кандидатами междисциплинарного характера научных исследований. В идеале грамотный управленец — это системный архитектор.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Кузницами таких кадров будущего, по нашему мнению, станут инжиниринговые центры, в т. ч. работающие в связке с ведущими университетами страны и реальным сектором экономики, институт наставничества и обмен успешными практиками.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D9DC0E-645F-9E4F-B19C-E1321670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35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DE0F25F-0E0E-374F-BC72-876315AB8054}"/>
              </a:ext>
            </a:extLst>
          </p:cNvPr>
          <p:cNvSpPr/>
          <p:nvPr/>
        </p:nvSpPr>
        <p:spPr>
          <a:xfrm>
            <a:off x="806116" y="524625"/>
            <a:ext cx="10684042" cy="595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5. Какие в этой связи мероприятия должны быть реализованы Министерством науки и высшего образования РФ?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Дать поручения аппарату Министерства науки и высшего образования составить дорожную карту по рекомендациям рабочих групп, сформированных на стратсессии.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рассматривать не только федеральные мероприятия поддержки кадрового воспроизводства, но также задействовать региональные механизмы. Увязать дорожную карту с проектом Академгородок 2.0 и др. планов регионального развития, а в перспективе НОЦ (в т. ч. проекты по типу «социальной карты», «социального жилья»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аспирантов и молодых ученых и специалистов; предусмотреть систему различных льгот, стимулирующих территориальное закрепление кадров по окончании обучения). Разработать систему мотивирования работников к достижениям в научной и образовательной деятельности.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50D75E-3F01-354D-8EB4-C9793518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548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9A1C9E5-69C3-D341-B8A3-AB783D4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/>
              <a:t>18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C24AA3-396A-154E-B586-9332F51AB268}"/>
              </a:ext>
            </a:extLst>
          </p:cNvPr>
          <p:cNvSpPr txBox="1"/>
          <p:nvPr/>
        </p:nvSpPr>
        <p:spPr>
          <a:xfrm>
            <a:off x="1862101" y="2367171"/>
            <a:ext cx="8467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Организационные инновации</a:t>
            </a:r>
          </a:p>
        </p:txBody>
      </p:sp>
    </p:spTree>
    <p:extLst>
      <p:ext uri="{BB962C8B-B14F-4D97-AF65-F5344CB8AC3E}">
        <p14:creationId xmlns:p14="http://schemas.microsoft.com/office/powerpoint/2010/main" val="1560349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D17F46-B229-6B42-BEEE-497C0D41B2F1}"/>
              </a:ext>
            </a:extLst>
          </p:cNvPr>
          <p:cNvSpPr txBox="1"/>
          <p:nvPr/>
        </p:nvSpPr>
        <p:spPr>
          <a:xfrm>
            <a:off x="818148" y="1478082"/>
            <a:ext cx="10575757" cy="3901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Опробовать инструменты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научно-инновационной политики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 отработать правовые механизмы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взаимодействия в связке «образование — наука — бизнес» 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предлагается в пилотном режиме в национальных центрах компетенций на базе организаций-лидеров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(институты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категории по итогам оценки результативности, университеты проекта 5-100) в течение по крайней мере трех лет.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8788AA-0F28-0B40-8F6A-2AB9790B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5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F961B2-FD9E-734B-AC71-B9345A70D4E8}"/>
              </a:ext>
            </a:extLst>
          </p:cNvPr>
          <p:cNvSpPr txBox="1"/>
          <p:nvPr/>
        </p:nvSpPr>
        <p:spPr>
          <a:xfrm>
            <a:off x="808122" y="226468"/>
            <a:ext cx="10575757" cy="6302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Рабочая группа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Кадры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Председатель рабочей группы: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Степанов Александр Владимирович,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Министра науки и высшего образования РФ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Модераторы: </a:t>
            </a:r>
          </a:p>
          <a:p>
            <a:pPr>
              <a:lnSpc>
                <a:spcPct val="150000"/>
              </a:lnSpc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Бабелюк Екатерина Геннадьевна,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директор Департамента координации деятельности организаций высшего образования.</a:t>
            </a:r>
          </a:p>
          <a:p>
            <a:pPr>
              <a:lnSpc>
                <a:spcPct val="150000"/>
              </a:lnSpc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Пышный Дмитрий Владимирович,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директор Института химической биологии и фундаментальной медицины СО РАН, чл.-кор. РАН, д. х. н., проф.</a:t>
            </a:r>
          </a:p>
          <a:p>
            <a:pPr>
              <a:lnSpc>
                <a:spcPct val="150000"/>
              </a:lnSpc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Ельцов Игорь Николаевич,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директор Института нефтегазовой геологии и геофизики, д. т. н., проф.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3E0F95-A215-E143-B8B2-7F26A789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06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F44E3CB-93DA-CB4C-8A64-7C0D439A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51A537-3464-DA4C-8C1F-9C6B55F3DB7C}"/>
              </a:ext>
            </a:extLst>
          </p:cNvPr>
          <p:cNvSpPr txBox="1"/>
          <p:nvPr/>
        </p:nvSpPr>
        <p:spPr>
          <a:xfrm>
            <a:off x="778043" y="421083"/>
            <a:ext cx="10575757" cy="611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Инжиниринговые центры при научных и образовательных организациях-лидерах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могли бы взять на себя решение вопросов организации централизованного регионального мониторинга научно-педагогических практик, внедрение многопараметрических экспертно-аналитических систем по раннему выявлению талантов и профориентации молодежи, проектную и консультационную деятельность в сфере разработки современных междисциплинарных учебных программ по приоритетным направлениям научно-технологического развития РФ для студентов старших курсов и аспирантов, программ профессиональной переподготовки и повышения 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377279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C83BE99-E1A4-434D-A9DE-D9DD55829648}"/>
              </a:ext>
            </a:extLst>
          </p:cNvPr>
          <p:cNvSpPr/>
          <p:nvPr/>
        </p:nvSpPr>
        <p:spPr>
          <a:xfrm>
            <a:off x="669759" y="2309078"/>
            <a:ext cx="10852483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Используя опыт пилотных проектов, можно будет развернуть выработанные подходы и приемы в масштабах страны, обеспечив эффективное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выполнение показателей национального проекта НАУКА и достижение приоритетов научно-технического развития РФ.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DE5C53-9C22-2844-89BD-ECF55FC02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816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2DA1EE-A887-1642-A623-45833086B5DA}"/>
              </a:ext>
            </a:extLst>
          </p:cNvPr>
          <p:cNvSpPr txBox="1"/>
          <p:nvPr/>
        </p:nvSpPr>
        <p:spPr>
          <a:xfrm>
            <a:off x="2330116" y="3013502"/>
            <a:ext cx="753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7901F3E-E1E1-D04F-A628-DEF4814A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0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992C59-95D7-6A4B-A67B-D64830CCF5F2}"/>
              </a:ext>
            </a:extLst>
          </p:cNvPr>
          <p:cNvSpPr txBox="1"/>
          <p:nvPr/>
        </p:nvSpPr>
        <p:spPr>
          <a:xfrm>
            <a:off x="778043" y="336561"/>
            <a:ext cx="10575757" cy="601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работе группы приняли участие руководители научных и образовательных организаций, подведомственных Министерству науки и высшего образования и расположенных в регионе деятельности Сибирского территориального управления Министерства.</a:t>
            </a:r>
          </a:p>
          <a:p>
            <a:pPr algn="ctr">
              <a:lnSpc>
                <a:spcPct val="150000"/>
              </a:lnSpc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Участники отметили, что объединенные общей целью — выполнение нацпроекта «НАУКА», — представители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и директорат научно-образовательных организаций ведут конструктивный диалог в форме «мозгового штурма»!</a:t>
            </a:r>
          </a:p>
          <a:p>
            <a:pPr algn="ctr">
              <a:lnSpc>
                <a:spcPct val="150000"/>
              </a:lnSpc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AA9F4D7-1382-BB4B-A9C5-6BA16708F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45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2DA1EE-A887-1642-A623-45833086B5DA}"/>
              </a:ext>
            </a:extLst>
          </p:cNvPr>
          <p:cNvSpPr txBox="1"/>
          <p:nvPr/>
        </p:nvSpPr>
        <p:spPr>
          <a:xfrm>
            <a:off x="2330116" y="2367171"/>
            <a:ext cx="7531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latin typeface="Arial" panose="020B0604020202020204" pitchFamily="34" charset="0"/>
                <a:cs typeface="Arial" panose="020B0604020202020204" pitchFamily="34" charset="0"/>
              </a:rPr>
              <a:t>Выявленные проблемы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7901F3E-E1E1-D04F-A628-DEF4814A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1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D89F29-7D44-C246-9AEC-128C4AE5F0EA}"/>
              </a:ext>
            </a:extLst>
          </p:cNvPr>
          <p:cNvSpPr txBox="1"/>
          <p:nvPr/>
        </p:nvSpPr>
        <p:spPr>
          <a:xfrm>
            <a:off x="980671" y="238521"/>
            <a:ext cx="10575757" cy="611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1. Проблемы аспирантуры: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аспирантура — третья ступень высшего образования. Необходимость возрождать академическую аспирантуру в научных организациях и вузах и повышать число выпускников аспирантуры, защитивших кандидатскую диссертацию. Отсутствие ставок для аспирантов и молодых ученых. Материально-технические и финансовые условия работы, не выдерживающие международной конкуренции.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Процедура по аккредитации и лицензированию аспирантуры, осуществляемой научными организациями и учреждениями образования, не соответствует приоритетам нацпроекта «НАУКА».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3C56C6F-F7DE-BA4D-B135-1D6B7854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3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A83C5A1-6690-B341-9333-D79480CB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67BD9A-C4BD-194D-B738-BD4523898721}"/>
              </a:ext>
            </a:extLst>
          </p:cNvPr>
          <p:cNvSpPr/>
          <p:nvPr/>
        </p:nvSpPr>
        <p:spPr>
          <a:xfrm>
            <a:off x="1010652" y="879877"/>
            <a:ext cx="10343148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Эффективность диссертационных советов.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Излишние требования к членам диссоветов. Дезинтеграционные тенденции при отнесении журналов списка ВАК к специальностям.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Нехватка в Сибирском макрорегионе диссоветов по педагогическим наукам. </a:t>
            </a:r>
          </a:p>
        </p:txBody>
      </p:sp>
    </p:spTree>
    <p:extLst>
      <p:ext uri="{BB962C8B-B14F-4D97-AF65-F5344CB8AC3E}">
        <p14:creationId xmlns:p14="http://schemas.microsoft.com/office/powerpoint/2010/main" val="970656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7E266A8-F31C-7E40-A3D2-ABD0D971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459C2CA-67C2-474D-BB5C-E03C95D20FF8}"/>
              </a:ext>
            </a:extLst>
          </p:cNvPr>
          <p:cNvSpPr/>
          <p:nvPr/>
        </p:nvSpPr>
        <p:spPr>
          <a:xfrm>
            <a:off x="1010652" y="670017"/>
            <a:ext cx="10343148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3. Вопросы инфраструктуры.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Моральное устаревание и необходимость обновления материально-технической базы для ведения учебно-научной деятельности. Недостаток финансирования закупки комплектующих, материалов и химических реактивов для выполнения диссертационных исследований по естественно-научным специальностям, ресурсов для профессиональных практик. 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социальной инфраструктуры для молодых специалистов и участников программ академической и кадровой мобильности.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3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77E5CAD-191C-814F-B7DE-43CBFF37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B6CFBF1-A10D-C540-AA79-5EB6165911C3}"/>
              </a:ext>
            </a:extLst>
          </p:cNvPr>
          <p:cNvSpPr/>
          <p:nvPr/>
        </p:nvSpPr>
        <p:spPr>
          <a:xfrm>
            <a:off x="1010652" y="421083"/>
            <a:ext cx="10343148" cy="611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4. Формы обучения.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работающего регламента создания базовых кафедр. Сложное правовое положение сетевых программ и кафедр.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Специфические проблемы заведений, имеющих в своем составе военную кафедру, а также вузов культуры и искусства (завышенные требования к квалификации). Проблемы в системе присвоения ученых званий (доцент, профессор) для совместителей.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5. Поддержка научно-технического персонала.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Отсутствуют учет интересов и меры поддержки научно-вспомогательных кадров (инженеры, конструкторы, технологи, ИТ-специалисты).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04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1E4BAE5-6483-664B-96C2-CB8C31B2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FDE9-9B2C-BC4C-A3A7-DDE2501AD337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8BF9B82-5B37-BF40-B074-73EFD7825E24}"/>
              </a:ext>
            </a:extLst>
          </p:cNvPr>
          <p:cNvSpPr/>
          <p:nvPr/>
        </p:nvSpPr>
        <p:spPr>
          <a:xfrm>
            <a:off x="1010652" y="421083"/>
            <a:ext cx="10343148" cy="611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6. Развитие регионов.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Одинаковые условия ведения научно-образовательной деятельности в дотационных регионах и регионах-донорах. Угрожающая внутренняя миграция населения в Центральный и Северо-Западный федеральные округа. Необходимо учитывать уязвимость научно-образовательных учреждений малых городов, их ключевую роль в решении проблемы связанности территорий.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7. Кадровый резерв.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долгосрочных программ по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подготовке и повышению квалификации кадрового резерва специалистов всех уровней как внутри отдельной организации, так и на уровне регионов.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198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307</Words>
  <Application>Microsoft Macintosh PowerPoint</Application>
  <PresentationFormat>Широкоэкранный</PresentationFormat>
  <Paragraphs>75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Отчет о работе группы «IV. Кадры»  на стратегической сессии «Национальный проект НАУКА: механизмы, инструменты, реализация» в ходе рабочего визита Министра науки и высшего образования РФ  и его заместителей в Новосибирск,  24—25 января 2019 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группы «IV. Кадры»  на стратегической сессии «Национальный проект НАУКА: механизмы, инструменты, реализация» в ходе рабочего визита Министра науки и высшего образования и его заместителей в Новосибирск, 24—25 января 2019 г.</dc:title>
  <dc:creator>ИХБФМ-1</dc:creator>
  <cp:lastModifiedBy>ИХБФМ-1</cp:lastModifiedBy>
  <cp:revision>216</cp:revision>
  <cp:lastPrinted>2019-01-25T02:22:05Z</cp:lastPrinted>
  <dcterms:created xsi:type="dcterms:W3CDTF">2019-01-24T14:28:19Z</dcterms:created>
  <dcterms:modified xsi:type="dcterms:W3CDTF">2019-01-25T05:34:32Z</dcterms:modified>
</cp:coreProperties>
</file>