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0"/>
  </p:notesMasterIdLst>
  <p:sldIdLst>
    <p:sldId id="268" r:id="rId2"/>
    <p:sldId id="448" r:id="rId3"/>
    <p:sldId id="449" r:id="rId4"/>
    <p:sldId id="450" r:id="rId5"/>
    <p:sldId id="451" r:id="rId6"/>
    <p:sldId id="447" r:id="rId7"/>
    <p:sldId id="318" r:id="rId8"/>
    <p:sldId id="443" r:id="rId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E7F"/>
    <a:srgbClr val="0000CC"/>
    <a:srgbClr val="0033CC"/>
    <a:srgbClr val="EAEAEA"/>
    <a:srgbClr val="DDDDDD"/>
    <a:srgbClr val="D0CECE"/>
    <a:srgbClr val="99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2408" autoAdjust="0"/>
  </p:normalViewPr>
  <p:slideViewPr>
    <p:cSldViewPr snapToGrid="0">
      <p:cViewPr varScale="1">
        <p:scale>
          <a:sx n="104" d="100"/>
          <a:sy n="104" d="100"/>
        </p:scale>
        <p:origin x="-143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F0119C-3672-481A-AA8B-78E5066BB12F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1BDD9E-B244-4C87-B2C2-5DDD54D2D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43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4282-09B3-4FA9-B520-51B1FA117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3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4282-09B3-4FA9-B520-51B1FA117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4282-09B3-4FA9-B520-51B1FA117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4282-09B3-4FA9-B520-51B1FA117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BDD9E-B244-4C87-B2C2-5DDD54D2D5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9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4282-09B3-4FA9-B520-51B1FA117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465886"/>
            <a:ext cx="8692109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42952" y="6184496"/>
            <a:ext cx="5314156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198" indent="0">
              <a:buNone/>
              <a:defRPr/>
            </a:lvl2pPr>
            <a:lvl3pPr marL="914395" indent="0">
              <a:buNone/>
              <a:defRPr/>
            </a:lvl3pPr>
            <a:lvl4pPr marL="1371592" indent="0">
              <a:buNone/>
              <a:defRPr/>
            </a:lvl4pPr>
            <a:lvl5pPr marL="182878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F951-41CD-4FA0-8CB3-143B4AC227BF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465886"/>
            <a:ext cx="842985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742952" y="6184496"/>
            <a:ext cx="5314156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198" indent="0">
              <a:buNone/>
              <a:defRPr/>
            </a:lvl2pPr>
            <a:lvl3pPr marL="914395" indent="0">
              <a:buNone/>
              <a:defRPr/>
            </a:lvl3pPr>
            <a:lvl4pPr marL="1371592" indent="0">
              <a:buNone/>
              <a:defRPr/>
            </a:lvl4pPr>
            <a:lvl5pPr marL="182878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A936-473C-4101-9F2E-5FBDF10AF23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B6D2-4836-42A5-B7B5-6811D0659F8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0052-935A-4D05-9B77-A0A89189E30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73ED-8D03-4A5D-90E2-6C67707C9E0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0" y="1825630"/>
            <a:ext cx="8543925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81040" y="4797062"/>
            <a:ext cx="854392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CAC3-00C3-41EB-8C65-3E954250F4E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0" y="1825630"/>
            <a:ext cx="8543925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>
              <a:buFontTx/>
              <a:buBlip>
                <a:blip r:embed="rId2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81040" y="4797062"/>
            <a:ext cx="854392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76FE-7234-4034-B43B-F0B1E5BD663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DA83-51B7-49E0-A885-F68F21BA32B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Заголовок, шрифт </a:t>
            </a:r>
            <a:r>
              <a:rPr lang="en-US" smtClean="0"/>
              <a:t>Calibri, bold, </a:t>
            </a:r>
            <a:r>
              <a:rPr lang="ru-RU" smtClean="0"/>
              <a:t>размер 18 – 28 </a:t>
            </a:r>
            <a:r>
              <a:rPr lang="de-DE" smtClean="0"/>
              <a:t>pt</a:t>
            </a:r>
            <a:endParaRPr lang="en-US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9491531" y="6161089"/>
            <a:ext cx="486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418A3271-DCC0-4D5F-9BE7-8A3FBB5FD99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6" r:id="rId5"/>
    <p:sldLayoutId id="2147483751" r:id="rId6"/>
    <p:sldLayoutId id="2147483752" r:id="rId7"/>
    <p:sldLayoutId id="2147483745" r:id="rId8"/>
    <p:sldLayoutId id="2147483753" r:id="rId9"/>
    <p:sldLayoutId id="2147483744" r:id="rId1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198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395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592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789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742951" y="6184900"/>
            <a:ext cx="5314156" cy="319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Новосибирск, 2018</a:t>
            </a:r>
          </a:p>
        </p:txBody>
      </p:sp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0" y="1726403"/>
            <a:ext cx="990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Национальный проект НАУКА</a:t>
            </a:r>
            <a:r>
              <a:rPr lang="en-US" sz="3200" b="1" dirty="0" smtClean="0">
                <a:latin typeface="Bookman Old Style" pitchFamily="18" charset="0"/>
              </a:rPr>
              <a:t>: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механизмы, инструменты, реализация.</a:t>
            </a:r>
            <a:endParaRPr lang="ru-RU" sz="3200" dirty="0">
              <a:latin typeface="Bookman Old Style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3060980"/>
            <a:ext cx="990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Группа 3. </a:t>
            </a:r>
            <a:r>
              <a:rPr lang="ru-RU" sz="2800" b="1" dirty="0" smtClean="0">
                <a:latin typeface="Bookman Old Style" pitchFamily="18" charset="0"/>
              </a:rPr>
              <a:t>Достижение целей национального проекта на уровне организаций.</a:t>
            </a:r>
            <a:endParaRPr lang="ru-RU" sz="2800" dirty="0">
              <a:latin typeface="Bookman Old Style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65760" y="82868"/>
            <a:ext cx="9559158" cy="817562"/>
          </a:xfrm>
        </p:spPr>
        <p:txBody>
          <a:bodyPr/>
          <a:lstStyle/>
          <a:p>
            <a:pPr eaLnBrk="1" hangingPunct="1"/>
            <a:r>
              <a:rPr sz="25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Цели, целевые и дополнительные показатели национального проекта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"</a:t>
            </a:r>
            <a:r>
              <a:rPr sz="25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Наука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"</a:t>
            </a:r>
            <a:r>
              <a:rPr sz="25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/>
            </a:r>
            <a:br>
              <a:rPr sz="25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endParaRPr sz="2500" dirty="0" smtClean="0">
              <a:latin typeface="Bookman Old Style" pitchFamily="18" charset="0"/>
            </a:endParaRPr>
          </a:p>
        </p:txBody>
      </p:sp>
      <p:pic>
        <p:nvPicPr>
          <p:cNvPr id="16386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9429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E22E-FE11-45F2-8B63-DEBD9CB40DC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638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44290"/>
              </p:ext>
            </p:extLst>
          </p:nvPr>
        </p:nvGraphicFramePr>
        <p:xfrm>
          <a:off x="752375" y="1163658"/>
          <a:ext cx="8650224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880"/>
                <a:gridCol w="713232"/>
                <a:gridCol w="704088"/>
                <a:gridCol w="722376"/>
                <a:gridCol w="740664"/>
                <a:gridCol w="704088"/>
                <a:gridCol w="722376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Место РФ по удельному весу в общем числе статей в областях, определяемых приоритетами СНТР, в изданиях, индексируемых в международных базах данных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данным 2016 года опубликовано порядка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тысяч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публикаций в изданиях, индексированных международных базах данных. При условии обновления приборной базы за счет повышения </a:t>
                      </a: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результатив-ности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качества проводимых исследований количество публикаций возрастет до порядка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тысяч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Место РФ по удельному весу в общем числе патентных заявок на изобретения в областях, </a:t>
                      </a:r>
                      <a:r>
                        <a:rPr lang="ru-RU" sz="1600" b="1" dirty="0" err="1" smtClean="0"/>
                        <a:t>опреде-ляемых</a:t>
                      </a:r>
                      <a:r>
                        <a:rPr lang="ru-RU" sz="1600" b="1" dirty="0" smtClean="0"/>
                        <a:t> приоритетами СНТР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участием центров компетенций НТИ, инжиниринговых центров, центров проектирования, центров </a:t>
                      </a: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прототипирования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иных подразделений инженерно-технического профиля подано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3000 патентных заявок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изобретения в Российской Федерации и за рубежом 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Внутренние затраты на исследования и разработки за счет всех источников в текущих ценах (млрд. руб.)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2 199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65760" y="201740"/>
            <a:ext cx="9559158" cy="447484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Увеличение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числа и качества статей</a:t>
            </a:r>
            <a:endParaRPr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6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8452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E22E-FE11-45F2-8B63-DEBD9CB40DC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638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54314" y="1185850"/>
            <a:ext cx="3965286" cy="52454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820" y="914614"/>
            <a:ext cx="245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решения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744" y="1391674"/>
            <a:ext cx="483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85E7F"/>
                </a:solidFill>
              </a:rPr>
              <a:t>1) Экстенсивный (расширение базы)</a:t>
            </a:r>
            <a:r>
              <a:rPr lang="en-US" b="1" dirty="0" smtClean="0">
                <a:solidFill>
                  <a:srgbClr val="085E7F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" y="1720858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увеличение </a:t>
            </a:r>
            <a:r>
              <a:rPr lang="ru-RU" dirty="0">
                <a:solidFill>
                  <a:srgbClr val="C00000"/>
                </a:solidFill>
              </a:rPr>
              <a:t>числа </a:t>
            </a:r>
            <a:r>
              <a:rPr lang="ru-RU" dirty="0" smtClean="0">
                <a:solidFill>
                  <a:srgbClr val="C00000"/>
                </a:solidFill>
              </a:rPr>
              <a:t>ученых </a:t>
            </a:r>
            <a:r>
              <a:rPr lang="ru-RU" dirty="0" smtClean="0">
                <a:solidFill>
                  <a:srgbClr val="085E7F"/>
                </a:solidFill>
              </a:rPr>
              <a:t>(с 30,5 до 53,2 </a:t>
            </a:r>
            <a:r>
              <a:rPr lang="ru-RU" dirty="0" err="1" smtClean="0">
                <a:solidFill>
                  <a:srgbClr val="085E7F"/>
                </a:solidFill>
              </a:rPr>
              <a:t>тыс.чел</a:t>
            </a:r>
            <a:r>
              <a:rPr lang="ru-RU" dirty="0" smtClean="0">
                <a:solidFill>
                  <a:srgbClr val="085E7F"/>
                </a:solidFill>
              </a:rPr>
              <a:t>. – задано параметрами </a:t>
            </a:r>
            <a:r>
              <a:rPr lang="ru-RU" dirty="0" err="1" smtClean="0">
                <a:solidFill>
                  <a:srgbClr val="085E7F"/>
                </a:solidFill>
              </a:rPr>
              <a:t>нац.проекта</a:t>
            </a:r>
            <a:r>
              <a:rPr lang="ru-RU" dirty="0" smtClean="0">
                <a:solidFill>
                  <a:srgbClr val="085E7F"/>
                </a:solidFill>
              </a:rPr>
              <a:t> через создание НЦМУ, новых лабораторий…)</a:t>
            </a:r>
            <a:endParaRPr lang="en-US" dirty="0" smtClean="0">
              <a:solidFill>
                <a:srgbClr val="085E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032" y="2428304"/>
            <a:ext cx="84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2) Интенсивный (повышение эффективности работы исследователей)</a:t>
            </a:r>
            <a:r>
              <a:rPr lang="en-US" b="1" dirty="0" smtClean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28" y="2788920"/>
            <a:ext cx="947308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Обновление приборной базы </a:t>
            </a:r>
            <a:r>
              <a:rPr lang="ru-RU" dirty="0" smtClean="0"/>
              <a:t>(развитие установок мега-</a:t>
            </a:r>
            <a:r>
              <a:rPr lang="en-US" dirty="0" smtClean="0"/>
              <a:t>science;</a:t>
            </a:r>
            <a:r>
              <a:rPr lang="ru-RU" dirty="0" smtClean="0"/>
              <a:t> обеспечение безбарьерного доступа к дорогостоящему оборудованию</a:t>
            </a:r>
            <a:r>
              <a:rPr lang="en-US" dirty="0" smtClean="0"/>
              <a:t>;</a:t>
            </a:r>
            <a:r>
              <a:rPr lang="ru-RU" dirty="0" smtClean="0"/>
              <a:t> возможность закупки оборудования научными организациями напрямую, минуя посредников)</a:t>
            </a:r>
            <a:r>
              <a:rPr lang="en-US" dirty="0" smtClean="0"/>
              <a:t>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Введение </a:t>
            </a:r>
            <a:r>
              <a:rPr lang="ru-RU" dirty="0" smtClean="0">
                <a:solidFill>
                  <a:srgbClr val="C00000"/>
                </a:solidFill>
              </a:rPr>
              <a:t>режима закупки </a:t>
            </a:r>
            <a:r>
              <a:rPr lang="ru-RU" dirty="0" smtClean="0"/>
              <a:t>у единственного поставщика (</a:t>
            </a:r>
            <a:r>
              <a:rPr lang="ru-RU" dirty="0" smtClean="0">
                <a:solidFill>
                  <a:srgbClr val="C00000"/>
                </a:solidFill>
              </a:rPr>
              <a:t>без конкурса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C00000"/>
                </a:solidFill>
              </a:rPr>
              <a:t>расходных материалов </a:t>
            </a:r>
            <a:r>
              <a:rPr lang="ru-RU" dirty="0" smtClean="0"/>
              <a:t>(</a:t>
            </a:r>
            <a:r>
              <a:rPr lang="ru-RU" dirty="0" err="1" smtClean="0"/>
              <a:t>хим.реактивов</a:t>
            </a:r>
            <a:r>
              <a:rPr lang="ru-RU" dirty="0" smtClean="0"/>
              <a:t>) по малым контрактам (до 100 </a:t>
            </a:r>
            <a:r>
              <a:rPr lang="ru-RU" dirty="0" err="1" smtClean="0"/>
              <a:t>т.р</a:t>
            </a:r>
            <a:r>
              <a:rPr lang="ru-RU" dirty="0" smtClean="0"/>
              <a:t>.)</a:t>
            </a:r>
            <a:r>
              <a:rPr lang="en-US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Интенсификация </a:t>
            </a:r>
            <a:r>
              <a:rPr lang="ru-RU" dirty="0" smtClean="0">
                <a:solidFill>
                  <a:srgbClr val="C00000"/>
                </a:solidFill>
              </a:rPr>
              <a:t>международного сотрудничества </a:t>
            </a:r>
            <a:r>
              <a:rPr lang="ru-RU" dirty="0" smtClean="0"/>
              <a:t>(введение научных краткосрочных виз для иностранных ученых</a:t>
            </a:r>
            <a:r>
              <a:rPr lang="en-US" dirty="0" smtClean="0"/>
              <a:t>; </a:t>
            </a:r>
            <a:r>
              <a:rPr lang="ru-RU" dirty="0" smtClean="0"/>
              <a:t>решение проблемы с оплатой  труда иностранцев в научных организациях</a:t>
            </a:r>
            <a:r>
              <a:rPr lang="en-US" dirty="0" smtClean="0"/>
              <a:t>; </a:t>
            </a:r>
            <a:r>
              <a:rPr lang="ru-RU" dirty="0" smtClean="0"/>
              <a:t>организация конкурсов грантов (РФФИ) на работу за рубежом на установках мега-</a:t>
            </a:r>
            <a:r>
              <a:rPr lang="en-US" dirty="0" smtClean="0"/>
              <a:t>science </a:t>
            </a:r>
            <a:r>
              <a:rPr lang="ru-RU" dirty="0" smtClean="0"/>
              <a:t>и на участие в конференциях, обеспечивающих публикацию материалов в виде статей)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Введение (возвращение) в индикаторы показателей на качество публикаций в журналах с </a:t>
            </a:r>
            <a:r>
              <a:rPr lang="en-US" dirty="0" smtClean="0"/>
              <a:t>Q1 </a:t>
            </a:r>
            <a:r>
              <a:rPr lang="ru-RU" dirty="0" smtClean="0"/>
              <a:t>и</a:t>
            </a:r>
            <a:r>
              <a:rPr lang="en-US" dirty="0" smtClean="0"/>
              <a:t> Q2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3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65760" y="201740"/>
            <a:ext cx="9559158" cy="447484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Корректировка методики расчета ПА </a:t>
            </a:r>
            <a:endParaRPr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6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8452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E22E-FE11-45F2-8B63-DEBD9CB40DC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638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4314" y="2589538"/>
            <a:ext cx="9092022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AutoNum type="arabicParenR"/>
            </a:pPr>
            <a:r>
              <a:rPr lang="ru-RU" b="1" dirty="0" smtClean="0">
                <a:solidFill>
                  <a:srgbClr val="085E7F"/>
                </a:solidFill>
              </a:rPr>
              <a:t>Учитывать в 2019-2020 гг. публикации в журналах РИНЦ, не</a:t>
            </a:r>
            <a:r>
              <a:rPr lang="en-US" b="1" dirty="0" smtClean="0">
                <a:solidFill>
                  <a:srgbClr val="085E7F"/>
                </a:solidFill>
              </a:rPr>
              <a:t> </a:t>
            </a:r>
            <a:r>
              <a:rPr lang="ru-RU" b="1" dirty="0" smtClean="0">
                <a:solidFill>
                  <a:srgbClr val="085E7F"/>
                </a:solidFill>
              </a:rPr>
              <a:t>входящих в базы данных </a:t>
            </a:r>
            <a:r>
              <a:rPr lang="en-US" b="1" dirty="0" err="1" smtClean="0">
                <a:solidFill>
                  <a:srgbClr val="085E7F"/>
                </a:solidFill>
              </a:rPr>
              <a:t>WoS</a:t>
            </a:r>
            <a:r>
              <a:rPr lang="en-US" b="1" dirty="0" smtClean="0">
                <a:solidFill>
                  <a:srgbClr val="085E7F"/>
                </a:solidFill>
              </a:rPr>
              <a:t> </a:t>
            </a:r>
            <a:r>
              <a:rPr lang="ru-RU" b="1" dirty="0" smtClean="0">
                <a:solidFill>
                  <a:srgbClr val="085E7F"/>
                </a:solidFill>
              </a:rPr>
              <a:t>и</a:t>
            </a:r>
            <a:r>
              <a:rPr lang="en-US" b="1" dirty="0" smtClean="0">
                <a:solidFill>
                  <a:srgbClr val="085E7F"/>
                </a:solidFill>
              </a:rPr>
              <a:t> Scopus</a:t>
            </a:r>
            <a:r>
              <a:rPr lang="ru-RU" b="1" dirty="0" smtClean="0">
                <a:solidFill>
                  <a:srgbClr val="085E7F"/>
                </a:solidFill>
              </a:rPr>
              <a:t> (с одновременной работой по введению этих журналов в международные базы данных).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85E7F"/>
                </a:solidFill>
              </a:rPr>
              <a:t>Рассчитывать корректирующий коэффициент К3</a:t>
            </a:r>
            <a:r>
              <a:rPr lang="en-US" b="1" dirty="0" smtClean="0">
                <a:solidFill>
                  <a:srgbClr val="085E7F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85E7F"/>
                </a:solidFill>
              </a:rPr>
              <a:t>   </a:t>
            </a:r>
            <a:endParaRPr lang="ru-RU" b="1" dirty="0" smtClean="0">
              <a:solidFill>
                <a:srgbClr val="085E7F"/>
              </a:solidFill>
            </a:endParaRPr>
          </a:p>
          <a:p>
            <a:pPr algn="ctr"/>
            <a:r>
              <a:rPr lang="en-US" b="1" i="1" dirty="0" smtClean="0">
                <a:solidFill>
                  <a:srgbClr val="085E7F"/>
                </a:solidFill>
              </a:rPr>
              <a:t> </a:t>
            </a:r>
            <a:r>
              <a:rPr lang="ru-RU" sz="1600" b="1" i="1" dirty="0" smtClean="0">
                <a:solidFill>
                  <a:srgbClr val="085E7F"/>
                </a:solidFill>
              </a:rPr>
              <a:t>ПОКАЗАТЕЛЬ 2019 = ((ПУБЛИКАЦИИ ФСМНО-2017) + Прирост2017-2019)) × </a:t>
            </a:r>
            <a:r>
              <a:rPr lang="ru-RU" sz="1600" b="1" i="1" dirty="0" smtClean="0">
                <a:solidFill>
                  <a:srgbClr val="C00000"/>
                </a:solidFill>
              </a:rPr>
              <a:t>К3,</a:t>
            </a:r>
            <a:endParaRPr lang="en-US" sz="1600" b="1" i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85E7F"/>
                </a:solidFill>
              </a:rPr>
              <a:t>где К3 (</a:t>
            </a:r>
            <a:r>
              <a:rPr lang="ru-RU" sz="1600" b="1" dirty="0" smtClean="0">
                <a:solidFill>
                  <a:srgbClr val="085E7F"/>
                </a:solidFill>
              </a:rPr>
              <a:t>0,63</a:t>
            </a:r>
            <a:r>
              <a:rPr lang="ru-RU" sz="1600" dirty="0" smtClean="0">
                <a:solidFill>
                  <a:srgbClr val="085E7F"/>
                </a:solidFill>
              </a:rPr>
              <a:t>) – доля ГЗ в общем количестве государственного финансирования исследований и разработок, по которым осуществляется публикационная активность научной организации</a:t>
            </a:r>
          </a:p>
          <a:p>
            <a:pPr indent="357188">
              <a:spcBef>
                <a:spcPts val="60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85E7F"/>
                </a:solidFill>
              </a:rPr>
              <a:t>для </a:t>
            </a:r>
            <a:r>
              <a:rPr lang="ru-RU" b="1" dirty="0">
                <a:solidFill>
                  <a:srgbClr val="085E7F"/>
                </a:solidFill>
              </a:rPr>
              <a:t>каждой организации </a:t>
            </a:r>
            <a:r>
              <a:rPr lang="ru-RU" b="1" dirty="0" smtClean="0">
                <a:solidFill>
                  <a:srgbClr val="085E7F"/>
                </a:solidFill>
              </a:rPr>
              <a:t>индивидуально.</a:t>
            </a:r>
            <a:endParaRPr lang="ru-RU" b="1" dirty="0">
              <a:solidFill>
                <a:srgbClr val="085E7F"/>
              </a:solidFill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ru-RU" b="1" dirty="0" smtClean="0">
                <a:solidFill>
                  <a:srgbClr val="085E7F"/>
                </a:solidFill>
              </a:rPr>
              <a:t>Учитывать в К3 </a:t>
            </a:r>
            <a:r>
              <a:rPr lang="ru-RU" b="1" dirty="0" smtClean="0">
                <a:solidFill>
                  <a:srgbClr val="C00000"/>
                </a:solidFill>
              </a:rPr>
              <a:t>внебюджетные средства</a:t>
            </a:r>
            <a:r>
              <a:rPr lang="ru-RU" b="1" dirty="0" smtClean="0">
                <a:solidFill>
                  <a:srgbClr val="085E7F"/>
                </a:solidFill>
              </a:rPr>
              <a:t>, привлеченные организацией по договорам </a:t>
            </a:r>
            <a:r>
              <a:rPr lang="ru-RU" b="1" dirty="0" smtClean="0">
                <a:solidFill>
                  <a:srgbClr val="C00000"/>
                </a:solidFill>
              </a:rPr>
              <a:t>на исследования и разработки</a:t>
            </a:r>
            <a:r>
              <a:rPr lang="ru-RU" b="1" dirty="0" smtClean="0">
                <a:solidFill>
                  <a:srgbClr val="085E7F"/>
                </a:solidFill>
              </a:rPr>
              <a:t>.</a:t>
            </a:r>
            <a:endParaRPr lang="en-US" b="1" dirty="0" smtClean="0">
              <a:solidFill>
                <a:srgbClr val="085E7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314" y="965013"/>
            <a:ext cx="935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Скачкообразное увеличение количества публикаций (от 35 до 80% на 2019 г.) представляется необоснованным в разрезе плановой научной деятельности и цикла подготовки научного результата к публикации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14" y="2080581"/>
            <a:ext cx="935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Предлагается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0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17707" y="34862"/>
            <a:ext cx="9034272" cy="447484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Повышение доли внебюджетного финансирования в затратах на исследования и разработки (ВЗИР) </a:t>
            </a:r>
            <a:endParaRPr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6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8452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E22E-FE11-45F2-8B63-DEBD9CB40DC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638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8318" y="2545818"/>
            <a:ext cx="9092022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AutoNum type="arabicParenR"/>
            </a:pPr>
            <a:r>
              <a:rPr lang="ru-RU" dirty="0" smtClean="0">
                <a:solidFill>
                  <a:srgbClr val="085E7F"/>
                </a:solidFill>
              </a:rPr>
              <a:t>при выполнении договорных работ междисциплинарного профиля</a:t>
            </a:r>
            <a:r>
              <a:rPr lang="en-US" dirty="0" smtClean="0">
                <a:solidFill>
                  <a:srgbClr val="085E7F"/>
                </a:solidFill>
              </a:rPr>
              <a:t>;</a:t>
            </a:r>
            <a:endParaRPr lang="ru-RU" dirty="0" smtClean="0">
              <a:solidFill>
                <a:srgbClr val="085E7F"/>
              </a:solidFill>
            </a:endParaRPr>
          </a:p>
          <a:p>
            <a:pPr marL="342900" indent="-342900">
              <a:spcAft>
                <a:spcPts val="400"/>
              </a:spcAft>
              <a:buAutoNum type="arabicParenR"/>
            </a:pPr>
            <a:r>
              <a:rPr lang="ru-RU" dirty="0" smtClean="0">
                <a:solidFill>
                  <a:srgbClr val="085E7F"/>
                </a:solidFill>
              </a:rPr>
              <a:t>в части подготовки специалистов инженерно-технической направленности</a:t>
            </a:r>
            <a:r>
              <a:rPr lang="en-US" dirty="0" smtClean="0">
                <a:solidFill>
                  <a:srgbClr val="085E7F"/>
                </a:solidFill>
              </a:rPr>
              <a:t>;</a:t>
            </a:r>
            <a:endParaRPr lang="ru-RU" dirty="0" smtClean="0">
              <a:solidFill>
                <a:srgbClr val="085E7F"/>
              </a:solidFill>
            </a:endParaRPr>
          </a:p>
          <a:p>
            <a:pPr marL="342900" indent="-342900">
              <a:spcAft>
                <a:spcPts val="400"/>
              </a:spcAft>
              <a:buAutoNum type="arabicParenR"/>
            </a:pPr>
            <a:r>
              <a:rPr lang="ru-RU" dirty="0" smtClean="0">
                <a:solidFill>
                  <a:srgbClr val="085E7F"/>
                </a:solidFill>
              </a:rPr>
              <a:t>использование опытных производств и малых предприятий при ВУЗах</a:t>
            </a:r>
          </a:p>
          <a:p>
            <a:pPr marL="342900" indent="-342900">
              <a:spcAft>
                <a:spcPts val="400"/>
              </a:spcAft>
              <a:buAutoNum type="arabicParenR"/>
            </a:pPr>
            <a:r>
              <a:rPr lang="ru-RU" dirty="0" smtClean="0"/>
              <a:t>развитие основ и навыков экономики</a:t>
            </a:r>
            <a:r>
              <a:rPr lang="ru-RU" dirty="0"/>
              <a:t>, менеджмента</a:t>
            </a:r>
            <a:r>
              <a:rPr lang="en-US" dirty="0" smtClean="0">
                <a:solidFill>
                  <a:srgbClr val="085E7F"/>
                </a:solidFill>
              </a:rPr>
              <a:t> </a:t>
            </a:r>
            <a:r>
              <a:rPr lang="ru-RU" dirty="0" smtClean="0">
                <a:solidFill>
                  <a:srgbClr val="085E7F"/>
                </a:solidFill>
              </a:rPr>
              <a:t>в работе академических институтов</a:t>
            </a:r>
            <a:r>
              <a:rPr lang="en-US" dirty="0" smtClean="0">
                <a:solidFill>
                  <a:srgbClr val="085E7F"/>
                </a:solidFill>
              </a:rPr>
              <a:t>;</a:t>
            </a:r>
          </a:p>
          <a:p>
            <a:pPr marL="342900" indent="-342900">
              <a:spcAft>
                <a:spcPts val="400"/>
              </a:spcAft>
              <a:buAutoNum type="arabicParenR"/>
            </a:pPr>
            <a:r>
              <a:rPr lang="ru-RU" dirty="0" err="1"/>
              <a:t>проф.переобучение</a:t>
            </a:r>
            <a:r>
              <a:rPr lang="ru-RU" dirty="0"/>
              <a:t> </a:t>
            </a:r>
            <a:r>
              <a:rPr lang="ru-RU" dirty="0" smtClean="0"/>
              <a:t>руководящего </a:t>
            </a:r>
            <a:r>
              <a:rPr lang="ru-RU" dirty="0"/>
              <a:t>состава научных учреждений и </a:t>
            </a:r>
            <a:r>
              <a:rPr lang="ru-RU" dirty="0" smtClean="0"/>
              <a:t>ВУЗов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ru-RU" dirty="0"/>
              <a:t>ориентацией на экономические </a:t>
            </a:r>
            <a:r>
              <a:rPr lang="ru-RU" dirty="0" smtClean="0"/>
              <a:t>науки.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454" y="1533727"/>
            <a:ext cx="93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Выведение патентов из перечня особо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ценного имущества.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28" y="1908631"/>
            <a:ext cx="935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взаимодействия академических институтов и университетов при работе с индустриальным сектором (в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создание НОЦ)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35" y="885006"/>
            <a:ext cx="935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при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рейтинговании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научных публикаций, так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патентов 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внебюджетных средств</a:t>
            </a:r>
            <a:r>
              <a:rPr lang="ru-RU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899" y="5621095"/>
            <a:ext cx="935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научных организаций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проектах НТИ и КНТП (Комплексные научно-технические программы) по приоритетам СНТР.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828" y="4806663"/>
            <a:ext cx="941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академическими институтами перечня квалифицирован-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заказчиков на имеющиеся и будущие разработки (инвентаризация).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8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извлечение 28"/>
          <p:cNvSpPr/>
          <p:nvPr/>
        </p:nvSpPr>
        <p:spPr>
          <a:xfrm rot="10800000">
            <a:off x="4608627" y="2627827"/>
            <a:ext cx="712969" cy="712969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звлечение 29"/>
          <p:cNvSpPr/>
          <p:nvPr/>
        </p:nvSpPr>
        <p:spPr>
          <a:xfrm rot="18411368">
            <a:off x="5493787" y="4410408"/>
            <a:ext cx="712969" cy="712969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06500" y="3340796"/>
            <a:ext cx="1517224" cy="1517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>
          <a:xfrm>
            <a:off x="9421731" y="6147129"/>
            <a:ext cx="486701" cy="365125"/>
          </a:xfrm>
        </p:spPr>
        <p:txBody>
          <a:bodyPr/>
          <a:lstStyle/>
          <a:p>
            <a:pPr>
              <a:defRPr/>
            </a:pPr>
            <a:fld id="{36D9A936-473C-4101-9F2E-5FBDF10AF23D}" type="slidenum">
              <a:rPr lang="en-US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7331" y="156469"/>
            <a:ext cx="9382489" cy="480131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700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Актуальные направления КНТП «Переработка»</a:t>
            </a:r>
            <a:endParaRPr sz="2700" dirty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" y="777182"/>
            <a:ext cx="9906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7212" y="445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109957" y="3599112"/>
            <a:ext cx="1701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Пере-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работка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УВС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Блок-схема: извлечение 16"/>
          <p:cNvSpPr/>
          <p:nvPr/>
        </p:nvSpPr>
        <p:spPr>
          <a:xfrm rot="3188632" flipH="1">
            <a:off x="3707657" y="4405439"/>
            <a:ext cx="712969" cy="712969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671639" flipV="1">
            <a:off x="4195055" y="1182705"/>
            <a:ext cx="1531940" cy="1531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74132" y="1327252"/>
            <a:ext cx="157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Повышение эффективности п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роцессов 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под-готовки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и 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пере-работки при-родного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газа</a:t>
            </a:r>
            <a:endParaRPr lang="ru-RU" sz="1200" b="1" dirty="0">
              <a:solidFill>
                <a:schemeClr val="bg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5" name="Овал 24"/>
          <p:cNvSpPr/>
          <p:nvPr/>
        </p:nvSpPr>
        <p:spPr>
          <a:xfrm rot="2671639" flipV="1">
            <a:off x="2486266" y="4605637"/>
            <a:ext cx="1531940" cy="1531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63479" y="4861295"/>
            <a:ext cx="1577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Повышение эффективности п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роцессов 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пере-работки </a:t>
            </a:r>
            <a:r>
              <a:rPr lang="ru-RU" sz="1200" b="1" dirty="0" err="1" smtClean="0">
                <a:solidFill>
                  <a:schemeClr val="bg1"/>
                </a:solidFill>
                <a:latin typeface="Century Gothic" pitchFamily="34" charset="0"/>
              </a:rPr>
              <a:t>нефтя-ного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 сырья</a:t>
            </a:r>
            <a:endParaRPr lang="ru-RU" sz="1200" b="1" dirty="0">
              <a:solidFill>
                <a:schemeClr val="bg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7" name="Овал 26"/>
          <p:cNvSpPr/>
          <p:nvPr/>
        </p:nvSpPr>
        <p:spPr>
          <a:xfrm rot="2671639" flipV="1">
            <a:off x="5908340" y="4605635"/>
            <a:ext cx="1531940" cy="1531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99514" y="4744777"/>
            <a:ext cx="157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Переработка УВС с </a:t>
            </a:r>
            <a:r>
              <a:rPr lang="ru-RU" sz="1200" b="1" dirty="0" err="1" smtClean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получе-нием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 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продукции нефтехимии 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вы-</a:t>
            </a:r>
            <a:r>
              <a:rPr lang="ru-RU" sz="1200" b="1" dirty="0" err="1" smtClean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сокой</a:t>
            </a: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 добавлен-ной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Times New Roman"/>
              </a:rPr>
              <a:t>стоимости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74789" y="4788420"/>
            <a:ext cx="2014831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74789" y="4783471"/>
            <a:ext cx="2059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«Нефтехимия»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73100" y="5178687"/>
            <a:ext cx="2014831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673099" y="5173738"/>
            <a:ext cx="2061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Газохимия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73100" y="5592431"/>
            <a:ext cx="2014831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673099" y="5587482"/>
            <a:ext cx="2061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«Полимеры»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64653" y="1412968"/>
            <a:ext cx="2371083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964653" y="1408019"/>
            <a:ext cx="2369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«Природный газ»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62964" y="1803235"/>
            <a:ext cx="2371083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962964" y="1798286"/>
            <a:ext cx="2371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«Водород»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62964" y="2216979"/>
            <a:ext cx="2371083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962964" y="2212030"/>
            <a:ext cx="2371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«Газогидрат»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7686" y="4822728"/>
            <a:ext cx="2014831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97686" y="4817779"/>
            <a:ext cx="2059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«Топливо»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5997" y="5212995"/>
            <a:ext cx="2014831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95996" y="5208046"/>
            <a:ext cx="2061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«Север»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5997" y="5626739"/>
            <a:ext cx="2014831" cy="297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95996" y="5621790"/>
            <a:ext cx="2061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 «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Сверхнефть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5751644" y="1870681"/>
            <a:ext cx="211320" cy="139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5660904" y="1489374"/>
            <a:ext cx="302060" cy="15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5644525" y="2265925"/>
            <a:ext cx="302060" cy="15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7455838" y="5273462"/>
            <a:ext cx="211320" cy="139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7365098" y="4892155"/>
            <a:ext cx="302060" cy="15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7348719" y="5668706"/>
            <a:ext cx="302060" cy="15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 flipH="1">
            <a:off x="2254675" y="5286329"/>
            <a:ext cx="211320" cy="139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 flipH="1">
            <a:off x="2238703" y="4905022"/>
            <a:ext cx="302060" cy="15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flipH="1">
            <a:off x="2238703" y="5679369"/>
            <a:ext cx="302060" cy="15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65760" y="82868"/>
            <a:ext cx="9559158" cy="817562"/>
          </a:xfrm>
        </p:spPr>
        <p:txBody>
          <a:bodyPr/>
          <a:lstStyle/>
          <a:p>
            <a:pPr eaLnBrk="1" hangingPunct="1"/>
            <a:r>
              <a:rPr sz="250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Результаты разработок по направлениям секции «Добыча, транспортировка и переработка УВС»</a:t>
            </a:r>
            <a:endParaRPr sz="2500" smtClean="0">
              <a:latin typeface="Bookman Old Style" pitchFamily="18" charset="0"/>
            </a:endParaRPr>
          </a:p>
        </p:txBody>
      </p:sp>
      <p:pic>
        <p:nvPicPr>
          <p:cNvPr id="16386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9429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E22E-FE11-45F2-8B63-DEBD9CB40DC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638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54314" y="1185850"/>
            <a:ext cx="3965286" cy="52454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" y="1148312"/>
            <a:ext cx="4922520" cy="536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Рыночный потенциал</a:t>
            </a:r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Обеспечение прироста запасов углеводородного сырья  (УВС) до 50 млрд. тонн;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Рост производства высококачественного моторного топлива до 1000 млрд. руб. в год;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Прирост производства высоко-маржинальной продукции за счет вовлечения нефтезаводских газов, природного газа и газового конденсата – до 600 млрд. руб. в год; 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Вовлечение в переработку тяжелого нефтяного сырья – до 1000 млрд. </a:t>
            </a:r>
            <a:r>
              <a:rPr lang="ru-RU" b="1" dirty="0" err="1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руб</a:t>
            </a: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 в год;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Рост производства высокотехнологических синтетических материалов в 2,5-3 раза (до 2500 млрд. руб. в год).</a:t>
            </a:r>
            <a:endParaRPr lang="ru-RU" dirty="0">
              <a:solidFill>
                <a:srgbClr val="085E7F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9280" y="1136261"/>
            <a:ext cx="405384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Результаты выполнения комплексных проектов</a:t>
            </a:r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производства и применения новых материалов в добыче УВС;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Цифровые технологии в разведке, добыче и переработке </a:t>
            </a: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УВС</a:t>
            </a:r>
            <a:r>
              <a:rPr lang="en-US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85E7F"/>
              </a:solidFill>
              <a:latin typeface="Century Gothic" pitchFamily="34" charset="0"/>
            </a:endParaRP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глубокой переработки вторичных нефтяных фракций, тяжелого и нетрадиционного УВС и углеводородных газов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производства катализаторов глубокой переработки УВС</a:t>
            </a:r>
            <a:r>
              <a:rPr lang="en-US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085E7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9427523" y="6161089"/>
            <a:ext cx="48670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 smtClean="0"/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337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84663" y="2072640"/>
            <a:ext cx="8640762" cy="215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85E7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 ЗА  ВНИМАНИЕ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85E7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Презентация-ИК</Template>
  <TotalTime>12544</TotalTime>
  <Words>858</Words>
  <Application>Microsoft Office PowerPoint</Application>
  <PresentationFormat>Лист A4 (210x297 мм)</PresentationFormat>
  <Paragraphs>111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Catalysis</vt:lpstr>
      <vt:lpstr>Презентация PowerPoint</vt:lpstr>
      <vt:lpstr>Цели, целевые и дополнительные показатели национального проекта "Наука" </vt:lpstr>
      <vt:lpstr>Увеличение числа и качества статей</vt:lpstr>
      <vt:lpstr>Корректировка методики расчета ПА </vt:lpstr>
      <vt:lpstr>Повышение доли внебюджетного финансирования в затратах на исследования и разработки (ВЗИР) </vt:lpstr>
      <vt:lpstr>Актуальные направления КНТП «Переработка»</vt:lpstr>
      <vt:lpstr>Результаты разработок по направлениям секции «Добыча, транспортировка и переработка УВС»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Люлюкин</dc:creator>
  <cp:lastModifiedBy>vib</cp:lastModifiedBy>
  <cp:revision>350</cp:revision>
  <dcterms:created xsi:type="dcterms:W3CDTF">2018-04-03T09:03:28Z</dcterms:created>
  <dcterms:modified xsi:type="dcterms:W3CDTF">2019-01-25T01:40:19Z</dcterms:modified>
</cp:coreProperties>
</file>